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 horzBarState="maximized">
    <p:restoredLeft sz="18456" autoAdjust="0"/>
    <p:restoredTop sz="99679" autoAdjust="0"/>
  </p:normalViewPr>
  <p:slideViewPr>
    <p:cSldViewPr snapToGrid="0">
      <p:cViewPr varScale="1">
        <p:scale>
          <a:sx n="100" d="100"/>
          <a:sy n="100" d="100"/>
        </p:scale>
        <p:origin x="-1224" y="-112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1152720" y="2119680"/>
            <a:ext cx="2286360" cy="885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Chapter 13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1" i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Weighted Graph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a </a:t>
            </a: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weighted graph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each edge has an associated value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weight typically represents the </a:t>
            </a:r>
            <a:r>
              <a:rPr lang="en-US" sz="32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cost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of moving between the two vertices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instance, the weights on a graph of cities would be the distance between the cities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total distance between two cities is the sum of weights on the path between them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Weighted City Graph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08334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3.3 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weighted 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6" name="Picture 2" descr="\\10.1.1.17\productions\ART\ART PROCESS\Dale_162989_PPT\Dale_161029_Table_JPEG Files\CH13\JPG\fg13_00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73" y="1405235"/>
            <a:ext cx="8159478" cy="5034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Operations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Transformers: AddVertex, AddEdge, and MakeEmpty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Observers: IsFull, IsEmpty, GetWeight, GetToVertices (returns a queue of adjacent vertices)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Many other graph operations are possible, but these ones are all we need for now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Graphs: Application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traversal is a commonly used operation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Like trees, there are multiple ways to do it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Because traversing the graph is independent of the graph itself, the graph traversal methods are separate from the graph operations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Depth-First Search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Depth-first search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follows a path as far as possible before backtracking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Similar to postorder traversal of binary trees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 is useful in graphs for checking if a path exists between two nodes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DFS Algorithm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 the nodes adjacent to the start node to the stack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 a node off the stack and examine it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 all of the nodes adjacent to the popped node to the stack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Continue until the target node is found or the stack is empty (no more nodes to check)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DFS Example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504000" y="5934060"/>
            <a:ext cx="9071280" cy="43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We’ll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 the airport map for an example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" name="Picture 2" descr="\\10.1.1.17\productions\ART\ART PROCESS\Dale_162989_PPT\Dale_161029_Table_JPEG Files\CH13\JPG\fg13_00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420" y="1563120"/>
            <a:ext cx="6900440" cy="4257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Shape 2"/>
          <p:cNvSpPr txBox="1"/>
          <p:nvPr/>
        </p:nvSpPr>
        <p:spPr>
          <a:xfrm>
            <a:off x="-1" y="6485374"/>
            <a:ext cx="10080625" cy="3801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3.3 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weighted 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DFS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Flying from Austin to Washington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Push Austin onto the stack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 Austin, push Dallas and Houston onto the stack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 Houston, push Atlanta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 Atlanta, push Washington and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Houston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475752"/>
            <a:ext cx="10080625" cy="38974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3.4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Using a stack to store the routes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7170" name="Picture 2" descr="\\10.1.1.17\productions\ART\ART PROCESS\Dale_162989_PPT\Dale_161029_Table_JPEG Files\CH13\JPG\fg13_00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846" y="4235117"/>
            <a:ext cx="9840930" cy="2114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Atlanta leads to both Houston and Washington, but we already visited Houston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By marking nodes, DFS can avoid revisiting nodes, which would lead to cycles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Three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new operations: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MarkVertex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transformer,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IsMarked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observer,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ClearMarks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(clears marks from all nodes)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Marked nodes are not added to the stack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DFS Example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505732"/>
            <a:ext cx="10080625" cy="4197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3.5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The depth-first search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8194" name="Picture 2" descr="\\10.1.1.17\productions\ART\ART PROCESS\Dale_162989_PPT\Dale_161029_Table_JPEG Files\CH13\JPG\fg13_005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19" y="1947915"/>
            <a:ext cx="9604384" cy="4406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Graphs: Logical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</a:t>
            </a: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a set of </a:t>
            </a: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vertices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(nodes) and a set of </a:t>
            </a: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edges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that relate the vertices to each other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Each vertex is a “thing” or data point, such as a person or a city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Edges are represented as pairs of vertices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Graphs are somewhat similar to binary trees, but have no restrictions on the connections between nodes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Breadth-First Search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Breadth-first search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examines all possible paths of the same length before going further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DFS backtracks as little as possible, while BFS backtracks as far as possible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a binary tree, BFS would explore all the nodes at a particular level before exploring any nodes on the next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BFS uses a queue to keep track of nodes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BFS Example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 Dallas and Houston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 Dallas, enqueue Chicago and Denver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 Houston, enqueue Atlanta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Continue until Washington is dequeued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BFS explored all of the one-flight paths before checking the two-flight paths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BFS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520722"/>
            <a:ext cx="10080625" cy="3447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3.6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Using a queue to store the routes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9218" name="Picture 2" descr="\\10.1.1.17\productions\ART\ART PROCESS\Dale_162989_PPT\Dale_161029_Table_JPEG Files\CH13\JPG\fg13_006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696" y="1457317"/>
            <a:ext cx="5103230" cy="495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BFS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400800"/>
            <a:ext cx="10080625" cy="3851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3.7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The breadth-first search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242" name="Picture 2" descr="\\10.1.1.17\productions\ART\ART PROCESS\Dale_162989_PPT\Dale_161029_Table_JPEG Files\CH13\JPG\fg13_007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992" y="2070198"/>
            <a:ext cx="9700638" cy="420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Marking and BFS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node adjacent to multiple nodes may be added to the queue twice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Denver is enqueued by Dallas and Chicago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nodes are marked when they’re dequeued, a node may be enqueued multiple times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Marking a node when it is enqueued prevents multiple copies in the queue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Either approach can be useful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Single-Source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Shortest-Path Problem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Find the shortest path from the starting city to every other city on the map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Fewer flights does not mean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shorter; instead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use the edge weights to find the shortest path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That is, from the current node, find the node with the shortest distance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Shortest Path Algorithm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Basically the same as DFS and BFS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Stops when there are no unmarked cities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Which auxiliary structure to use?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DFS uses stack, BFS uses queue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 shortest path needs the node with the next shortest distance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minimum priority queue handles this, with the distance used as the priority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Graphs: Implementation Level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Two main approaches: array-based and linked list-based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largest design question is how to handle edges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Each approach handles edges differently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Array-Based Implementation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Vertices are stored in an array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Edges are represented in an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adjacency matrix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an 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table that shows the existence and weight of each edge in the graph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Row[0] of the adjacency matrix contains the edges that start at Vertex[0]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matrix could store Boolean values, or numbers for weighted graphs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Array-Based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Implementation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08334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3.8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 of flight connections between cities 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1266" name="Picture 2" descr="\\10.1.1.17\productions\ART\ART PROCESS\Dale_162989_PPT\Dale_161029_Table_JPEG Files\CH13\JPG\fg13_008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654" y="1437542"/>
            <a:ext cx="7073314" cy="5041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Edge Direction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CustomShape 2"/>
          <p:cNvSpPr/>
          <p:nvPr/>
        </p:nvSpPr>
        <p:spPr>
          <a:xfrm>
            <a:off x="540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Directed Graph: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Each edge is directed from one vertex to the other vertex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example, on a graph of cities, a directed edge from Houston to Austin could represent a flight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Undirected Graph: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Edges have no direction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example, on a graph of cities, an undirected edge from Houston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to Austin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could represent a road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Class Constructors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Dynamically allocating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two-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dimensional arrays can be somewhat complex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textbook’s implementation fixes the adjacency matrix at 50x50 entries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vertices and marks arrays are dynamically allocated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Operations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AddVertex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Inserts the vertex at the end of the array and sets all of its adjacency entries to 0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AddEdge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Takes two vertices, but needs the indices of the vertices in the vertex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array;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imply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searching the vertex array is sufficient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GetToVertices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each vertex that the source node has an edge to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GetWeight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Looks up the weight in the matrix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Linked-List Implementation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Adjacency List: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linked list that identifies all vertices to which a vertex is connected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Each vertex has its own adjacency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Two implementations, using array indices or pointers to vertices in the adjacency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 of Vertices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adjacency list is an array of vertices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Each entry contains the vertex data and a pointer to that vertex’s adjacency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Each entry in the adjacency list contains the </a:t>
            </a:r>
            <a:r>
              <a:rPr lang="en-US" sz="32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index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of the adjacent vertex, the weight of the edge, and a pointer to the next node in the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 of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Vertices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08334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3.9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Adjacency list representation of graphs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2290" name="Picture 2" descr="\\10.1.1.17\productions\ART\ART PROCESS\Dale_162989_PPT\Dale_161029_Table_JPEG Files\CH13\JPG\fg13_009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290" y="1415855"/>
            <a:ext cx="6012700" cy="5084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 List of Vertices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vertices are stored in a linked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Each entry points to the next node in the vertex list and to vertex’s adjacency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Each entry in the adjacency list contains a pointer to a node in the vertex list, the weight of the edge, and a pointer to the next node in the adjacency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 List of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Vertices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08334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3.10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Another adjacency list representation of graphs 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3314" name="Picture 2" descr="\\10.1.1.17\productions\ART\ART PROCESS\Dale_162989_PPT\Dale_161029_Table_JPEG Files\CH13\JPG\fg13_010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471" y="1412148"/>
            <a:ext cx="6545680" cy="5123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Which Version to Use?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array-based implementation is fast, with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(1) for adding and querying edges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 it uses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baseline="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space for the matrix, which may be wasted if there are few edges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linked list-based implementation uses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memory for sparse graphs, but can use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baseline="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if there are a lot of edges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 looking up edges requires walking the lists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Formal Definition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Graphs are based on the mathematical concept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graph </a:t>
            </a:r>
            <a:r>
              <a:rPr lang="en-US" sz="32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defined as </a:t>
            </a:r>
            <a:r>
              <a:rPr lang="en-US" sz="32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 = (V,E)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a finite, nonempty set of vertices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a set of edges (written as pairs of vertices)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Examples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-1" y="6416663"/>
            <a:ext cx="10080625" cy="58029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3.1a 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Some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examples of graphs (a) Graph1 is an undirected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(b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Graph2 is a directed graph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(c)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Graph3 is a directed 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26" name="Picture 2" descr="\\10.1.1.17\productions\ART\ART PROCESS\Dale_162989_PPT\Dale_161029_Table_JPEG Files\CH13\JPG\fg13_00100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5694" y="1430345"/>
            <a:ext cx="4789236" cy="4874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50" name="Picture 2" descr="\\10.1.1.17\productions\ART\ART PROCESS\Dale_162989_PPT\Dale_161029_Table_JPEG Files\CH13\JPG\fg13_00100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872" y="1462734"/>
            <a:ext cx="5362881" cy="4872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Shape 2"/>
          <p:cNvSpPr txBox="1"/>
          <p:nvPr/>
        </p:nvSpPr>
        <p:spPr>
          <a:xfrm>
            <a:off x="-1" y="6416663"/>
            <a:ext cx="10080625" cy="58029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3.1b 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Some examples of graphs (a) Graph1 is an undirected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(b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Graph2 is a directed graph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(c)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Graph3 is a directed 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504000" y="6004562"/>
            <a:ext cx="9071280" cy="29374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is a tree, which is a special case of a directed graph</a:t>
            </a:r>
          </a:p>
        </p:txBody>
      </p:sp>
      <p:pic>
        <p:nvPicPr>
          <p:cNvPr id="3075" name="Picture 3" descr="\\10.1.1.17\productions\ART\ART PROCESS\Dale_162989_PPT\Dale_161029_Table_JPEG Files\CH13\JPG\fg13_00100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421" y="1390384"/>
            <a:ext cx="6725783" cy="458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Shape 2"/>
          <p:cNvSpPr txBox="1"/>
          <p:nvPr/>
        </p:nvSpPr>
        <p:spPr>
          <a:xfrm>
            <a:off x="-1" y="6416663"/>
            <a:ext cx="10080625" cy="58029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3.1c 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Some examples of graphs (a) Graph1 is an undirected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(b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Graph2 is a directed graph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(c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Graph3 is a directed 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Adjacency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Two vertices are said to be adjacent if they are connected by an edge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they’re connected by a directed edge: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first vertex is </a:t>
            </a:r>
            <a:r>
              <a:rPr lang="en-US" sz="2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adjacent to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 second vertex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second vertex is </a:t>
            </a:r>
            <a:r>
              <a:rPr lang="en-US" sz="2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adjacent from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 first vertex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</a:t>
            </a: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path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a sequence of vertices that connects two vertices in the graph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Completeness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a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complete graph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every node is directly connected to every other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complete directed graph with 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nodes has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*(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-1) edges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complete undirected graph with 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nodes has 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*(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-1)/2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469236"/>
            <a:ext cx="10080625" cy="5894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3.2 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Two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 graphs (a) Complete directed graph (b)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undirected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4098" name="Picture 2" descr="\\10.1.1.17\productions\ART\ART PROCESS\Dale_162989_PPT\Dale_161029_Table_JPEG Files\CH13\JPG\fg13_0020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0665" y="4082557"/>
            <a:ext cx="5182667" cy="2332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</TotalTime>
  <Words>1324</Words>
  <Application>Microsoft Macintosh PowerPoint</Application>
  <PresentationFormat>Custom</PresentationFormat>
  <Paragraphs>156</Paragraphs>
  <Slides>37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39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Julie Bolduc</cp:lastModifiedBy>
  <cp:revision>15</cp:revision>
  <dcterms:created xsi:type="dcterms:W3CDTF">2016-08-21T17:04:45Z</dcterms:created>
  <dcterms:modified xsi:type="dcterms:W3CDTF">2016-09-02T20:01:50Z</dcterms:modified>
  <dc:language>en-US</dc:language>
</cp:coreProperties>
</file>